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Lst>
  <p:sldIdLst>
    <p:sldId id="256" r:id="rId5"/>
    <p:sldId id="257" r:id="rId6"/>
    <p:sldId id="258" r:id="rId7"/>
    <p:sldId id="264" r:id="rId8"/>
    <p:sldId id="265" r:id="rId9"/>
    <p:sldId id="266" r:id="rId10"/>
    <p:sldId id="267" r:id="rId11"/>
    <p:sldId id="268" r:id="rId12"/>
    <p:sldId id="269" r:id="rId13"/>
    <p:sldId id="271" r:id="rId14"/>
    <p:sldId id="270" r:id="rId15"/>
    <p:sldId id="273" r:id="rId16"/>
    <p:sldId id="272" r:id="rId17"/>
    <p:sldId id="259" r:id="rId18"/>
    <p:sldId id="260" r:id="rId19"/>
    <p:sldId id="261" r:id="rId20"/>
    <p:sldId id="262"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437DF-D1F2-4CC4-92A6-6194D21F7A28}" v="43" dt="2023-06-28T19:32:20.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4" d="100"/>
          <a:sy n="84" d="100"/>
        </p:scale>
        <p:origin x="66"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Bharadwaj" userId="S::vbharadw@uwyo.edu::8ae5af43-bb6e-4c61-a4b3-ad200fb5d4a3" providerId="AD" clId="Web-{39A437DF-D1F2-4CC4-92A6-6194D21F7A28}"/>
    <pc:docChg chg="modSld">
      <pc:chgData name="Varun Bharadwaj" userId="S::vbharadw@uwyo.edu::8ae5af43-bb6e-4c61-a4b3-ad200fb5d4a3" providerId="AD" clId="Web-{39A437DF-D1F2-4CC4-92A6-6194D21F7A28}" dt="2023-06-28T19:32:20.425" v="36" actId="20577"/>
      <pc:docMkLst>
        <pc:docMk/>
      </pc:docMkLst>
      <pc:sldChg chg="modSp">
        <pc:chgData name="Varun Bharadwaj" userId="S::vbharadw@uwyo.edu::8ae5af43-bb6e-4c61-a4b3-ad200fb5d4a3" providerId="AD" clId="Web-{39A437DF-D1F2-4CC4-92A6-6194D21F7A28}" dt="2023-06-28T19:28:24.887" v="5" actId="20577"/>
        <pc:sldMkLst>
          <pc:docMk/>
          <pc:sldMk cId="4283466778" sldId="257"/>
        </pc:sldMkLst>
        <pc:spChg chg="mod">
          <ac:chgData name="Varun Bharadwaj" userId="S::vbharadw@uwyo.edu::8ae5af43-bb6e-4c61-a4b3-ad200fb5d4a3" providerId="AD" clId="Web-{39A437DF-D1F2-4CC4-92A6-6194D21F7A28}" dt="2023-06-28T19:28:24.887" v="5" actId="20577"/>
          <ac:spMkLst>
            <pc:docMk/>
            <pc:sldMk cId="4283466778" sldId="257"/>
            <ac:spMk id="3" creationId="{FBFFC64A-9CAD-454A-B7A1-3C8E4C2AB36B}"/>
          </ac:spMkLst>
        </pc:spChg>
      </pc:sldChg>
      <pc:sldChg chg="modSp">
        <pc:chgData name="Varun Bharadwaj" userId="S::vbharadw@uwyo.edu::8ae5af43-bb6e-4c61-a4b3-ad200fb5d4a3" providerId="AD" clId="Web-{39A437DF-D1F2-4CC4-92A6-6194D21F7A28}" dt="2023-06-28T19:28:37.560" v="6" actId="20577"/>
        <pc:sldMkLst>
          <pc:docMk/>
          <pc:sldMk cId="771235885" sldId="258"/>
        </pc:sldMkLst>
        <pc:spChg chg="mod">
          <ac:chgData name="Varun Bharadwaj" userId="S::vbharadw@uwyo.edu::8ae5af43-bb6e-4c61-a4b3-ad200fb5d4a3" providerId="AD" clId="Web-{39A437DF-D1F2-4CC4-92A6-6194D21F7A28}" dt="2023-06-28T19:28:37.560" v="6" actId="20577"/>
          <ac:spMkLst>
            <pc:docMk/>
            <pc:sldMk cId="771235885" sldId="258"/>
            <ac:spMk id="3" creationId="{3AEB6858-81E2-42D8-84B0-A3FED32F1E86}"/>
          </ac:spMkLst>
        </pc:spChg>
      </pc:sldChg>
      <pc:sldChg chg="modSp">
        <pc:chgData name="Varun Bharadwaj" userId="S::vbharadw@uwyo.edu::8ae5af43-bb6e-4c61-a4b3-ad200fb5d4a3" providerId="AD" clId="Web-{39A437DF-D1F2-4CC4-92A6-6194D21F7A28}" dt="2023-06-28T19:32:20.425" v="36" actId="20577"/>
        <pc:sldMkLst>
          <pc:docMk/>
          <pc:sldMk cId="349534156" sldId="261"/>
        </pc:sldMkLst>
        <pc:spChg chg="mod">
          <ac:chgData name="Varun Bharadwaj" userId="S::vbharadw@uwyo.edu::8ae5af43-bb6e-4c61-a4b3-ad200fb5d4a3" providerId="AD" clId="Web-{39A437DF-D1F2-4CC4-92A6-6194D21F7A28}" dt="2023-06-28T19:32:20.425" v="36" actId="20577"/>
          <ac:spMkLst>
            <pc:docMk/>
            <pc:sldMk cId="349534156" sldId="261"/>
            <ac:spMk id="3" creationId="{31DD9433-A373-4157-B4C7-039D40B768DB}"/>
          </ac:spMkLst>
        </pc:spChg>
      </pc:sldChg>
      <pc:sldChg chg="modSp">
        <pc:chgData name="Varun Bharadwaj" userId="S::vbharadw@uwyo.edu::8ae5af43-bb6e-4c61-a4b3-ad200fb5d4a3" providerId="AD" clId="Web-{39A437DF-D1F2-4CC4-92A6-6194D21F7A28}" dt="2023-06-28T19:30:30.938" v="26" actId="20577"/>
        <pc:sldMkLst>
          <pc:docMk/>
          <pc:sldMk cId="1062911266" sldId="265"/>
        </pc:sldMkLst>
        <pc:spChg chg="mod">
          <ac:chgData name="Varun Bharadwaj" userId="S::vbharadw@uwyo.edu::8ae5af43-bb6e-4c61-a4b3-ad200fb5d4a3" providerId="AD" clId="Web-{39A437DF-D1F2-4CC4-92A6-6194D21F7A28}" dt="2023-06-28T19:30:30.938" v="26" actId="20577"/>
          <ac:spMkLst>
            <pc:docMk/>
            <pc:sldMk cId="1062911266" sldId="265"/>
            <ac:spMk id="3" creationId="{0F9487C3-7B9F-4210-B810-72FD5E400ADE}"/>
          </ac:spMkLst>
        </pc:spChg>
      </pc:sldChg>
      <pc:sldChg chg="modSp">
        <pc:chgData name="Varun Bharadwaj" userId="S::vbharadw@uwyo.edu::8ae5af43-bb6e-4c61-a4b3-ad200fb5d4a3" providerId="AD" clId="Web-{39A437DF-D1F2-4CC4-92A6-6194D21F7A28}" dt="2023-06-28T19:31:42.330" v="31" actId="20577"/>
        <pc:sldMkLst>
          <pc:docMk/>
          <pc:sldMk cId="3785584640" sldId="271"/>
        </pc:sldMkLst>
        <pc:spChg chg="mod">
          <ac:chgData name="Varun Bharadwaj" userId="S::vbharadw@uwyo.edu::8ae5af43-bb6e-4c61-a4b3-ad200fb5d4a3" providerId="AD" clId="Web-{39A437DF-D1F2-4CC4-92A6-6194D21F7A28}" dt="2023-06-28T19:31:42.330" v="31" actId="20577"/>
          <ac:spMkLst>
            <pc:docMk/>
            <pc:sldMk cId="3785584640" sldId="271"/>
            <ac:spMk id="3" creationId="{EE37DC12-89D6-4C9E-BEF6-09B978933EE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191721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04EF96-9D58-46AE-9634-0BC90DA7D76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308306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358954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36752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684739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1773505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914422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3822656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6067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3349879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190802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04EF96-9D58-46AE-9634-0BC90DA7D76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99553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04EF96-9D58-46AE-9634-0BC90DA7D764}" type="datetimeFigureOut">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2558065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1620983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115178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D04EF96-9D58-46AE-9634-0BC90DA7D764}" type="datetimeFigureOut">
              <a:rPr lang="en-US" smtClean="0"/>
              <a:t>6/28/2023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44340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D04EF96-9D58-46AE-9634-0BC90DA7D76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62F426-1FF1-4BD3-BA86-466CC6D5BE53}" type="slidenum">
              <a:rPr lang="en-US" smtClean="0"/>
              <a:t>‹#›</a:t>
            </a:fld>
            <a:endParaRPr lang="en-US"/>
          </a:p>
        </p:txBody>
      </p:sp>
    </p:spTree>
    <p:extLst>
      <p:ext uri="{BB962C8B-B14F-4D97-AF65-F5344CB8AC3E}">
        <p14:creationId xmlns:p14="http://schemas.microsoft.com/office/powerpoint/2010/main" val="371568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04EF96-9D58-46AE-9634-0BC90DA7D764}" type="datetimeFigureOut">
              <a:rPr lang="en-US" smtClean="0"/>
              <a:t>6/28/2023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D62F426-1FF1-4BD3-BA86-466CC6D5BE53}" type="slidenum">
              <a:rPr lang="en-US" smtClean="0"/>
              <a:t>‹#›</a:t>
            </a:fld>
            <a:endParaRPr lang="en-US"/>
          </a:p>
        </p:txBody>
      </p:sp>
    </p:spTree>
    <p:extLst>
      <p:ext uri="{BB962C8B-B14F-4D97-AF65-F5344CB8AC3E}">
        <p14:creationId xmlns:p14="http://schemas.microsoft.com/office/powerpoint/2010/main" val="1655056265"/>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lobe.a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lobe.ai/exampl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F63A-CF22-420C-A3CF-1DCFC566E911}"/>
              </a:ext>
            </a:extLst>
          </p:cNvPr>
          <p:cNvSpPr>
            <a:spLocks noGrp="1"/>
          </p:cNvSpPr>
          <p:nvPr>
            <p:ph type="ctrTitle"/>
          </p:nvPr>
        </p:nvSpPr>
        <p:spPr/>
        <p:txBody>
          <a:bodyPr/>
          <a:lstStyle/>
          <a:p>
            <a:r>
              <a:rPr lang="en-US" dirty="0"/>
              <a:t>Intro to Lobe AI</a:t>
            </a:r>
          </a:p>
        </p:txBody>
      </p:sp>
    </p:spTree>
    <p:extLst>
      <p:ext uri="{BB962C8B-B14F-4D97-AF65-F5344CB8AC3E}">
        <p14:creationId xmlns:p14="http://schemas.microsoft.com/office/powerpoint/2010/main" val="3314832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4EA7-53A3-4A4C-8210-CF00DFAA3AA5}"/>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EE37DC12-89D6-4C9E-BEF6-09B978933EEC}"/>
              </a:ext>
            </a:extLst>
          </p:cNvPr>
          <p:cNvSpPr>
            <a:spLocks noGrp="1"/>
          </p:cNvSpPr>
          <p:nvPr>
            <p:ph idx="1"/>
          </p:nvPr>
        </p:nvSpPr>
        <p:spPr>
          <a:xfrm>
            <a:off x="773901" y="1484968"/>
            <a:ext cx="8946541" cy="1451335"/>
          </a:xfrm>
        </p:spPr>
        <p:txBody>
          <a:bodyPr vert="horz" lIns="91440" tIns="45720" rIns="91440" bIns="45720" rtlCol="0" anchor="t">
            <a:normAutofit/>
          </a:bodyPr>
          <a:lstStyle/>
          <a:p>
            <a:r>
              <a:rPr lang="en-US" dirty="0"/>
              <a:t>Alternatively, you can label images as they are taken. When you are taking images with your camera, select the gray box in the bottom left of the window (green in the image below) and select or type the label for the images that will be collected.</a:t>
            </a:r>
          </a:p>
          <a:p>
            <a:endParaRPr lang="en-US" dirty="0"/>
          </a:p>
        </p:txBody>
      </p:sp>
      <p:grpSp>
        <p:nvGrpSpPr>
          <p:cNvPr id="4" name="Group 3"/>
          <p:cNvGrpSpPr>
            <a:grpSpLocks noChangeAspect="1"/>
          </p:cNvGrpSpPr>
          <p:nvPr/>
        </p:nvGrpSpPr>
        <p:grpSpPr>
          <a:xfrm>
            <a:off x="1524418" y="2855585"/>
            <a:ext cx="6968296" cy="3886164"/>
            <a:chOff x="1524427" y="2855593"/>
            <a:chExt cx="5980176" cy="3335098"/>
          </a:xfrm>
        </p:grpSpPr>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24427" y="2855593"/>
              <a:ext cx="5980176" cy="3335098"/>
            </a:xfrm>
            <a:prstGeom prst="rect">
              <a:avLst/>
            </a:prstGeom>
          </p:spPr>
        </p:pic>
        <p:sp>
          <p:nvSpPr>
            <p:cNvPr id="6" name="Right Arrow 5"/>
            <p:cNvSpPr/>
            <p:nvPr/>
          </p:nvSpPr>
          <p:spPr>
            <a:xfrm>
              <a:off x="2741549" y="5564749"/>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378558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811B-8833-49FA-8838-39AFBFBFF4B3}"/>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F767B84A-D1A6-4FFF-B507-E7F143DFD19F}"/>
              </a:ext>
            </a:extLst>
          </p:cNvPr>
          <p:cNvSpPr>
            <a:spLocks noGrp="1"/>
          </p:cNvSpPr>
          <p:nvPr>
            <p:ph idx="1"/>
          </p:nvPr>
        </p:nvSpPr>
        <p:spPr>
          <a:xfrm>
            <a:off x="830697" y="1360440"/>
            <a:ext cx="8946541" cy="985616"/>
          </a:xfrm>
        </p:spPr>
        <p:txBody>
          <a:bodyPr/>
          <a:lstStyle/>
          <a:p>
            <a:r>
              <a:rPr lang="en-US" dirty="0"/>
              <a:t>After the training is finished, it is time to test the project</a:t>
            </a:r>
          </a:p>
          <a:p>
            <a:r>
              <a:rPr lang="en-US" dirty="0"/>
              <a:t>Click on the “Use” tab</a:t>
            </a:r>
          </a:p>
        </p:txBody>
      </p:sp>
      <p:grpSp>
        <p:nvGrpSpPr>
          <p:cNvPr id="16" name="Group 15"/>
          <p:cNvGrpSpPr>
            <a:grpSpLocks noChangeAspect="1"/>
          </p:cNvGrpSpPr>
          <p:nvPr/>
        </p:nvGrpSpPr>
        <p:grpSpPr>
          <a:xfrm>
            <a:off x="1642834" y="2469170"/>
            <a:ext cx="8219299" cy="4142559"/>
            <a:chOff x="410361" y="3914691"/>
            <a:chExt cx="4985423" cy="2512676"/>
          </a:xfrm>
        </p:grpSpPr>
        <p:pic>
          <p:nvPicPr>
            <p:cNvPr id="4" name="Picture 3">
              <a:extLst>
                <a:ext uri="{FF2B5EF4-FFF2-40B4-BE49-F238E27FC236}">
                  <a16:creationId xmlns:a16="http://schemas.microsoft.com/office/drawing/2014/main" id="{FF7A27C4-4C0E-4CE7-A6D1-AACAE0D1D42C}"/>
                </a:ext>
              </a:extLst>
            </p:cNvPr>
            <p:cNvPicPr>
              <a:picLocks noChangeAspect="1"/>
            </p:cNvPicPr>
            <p:nvPr/>
          </p:nvPicPr>
          <p:blipFill>
            <a:blip r:embed="rId2"/>
            <a:stretch>
              <a:fillRect/>
            </a:stretch>
          </p:blipFill>
          <p:spPr>
            <a:xfrm>
              <a:off x="838200" y="3914691"/>
              <a:ext cx="4557584" cy="2512676"/>
            </a:xfrm>
            <a:prstGeom prst="rect">
              <a:avLst/>
            </a:prstGeom>
          </p:spPr>
        </p:pic>
        <p:sp>
          <p:nvSpPr>
            <p:cNvPr id="6" name="Right Arrow 5"/>
            <p:cNvSpPr/>
            <p:nvPr/>
          </p:nvSpPr>
          <p:spPr>
            <a:xfrm>
              <a:off x="410361" y="4598289"/>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39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811B-8833-49FA-8838-39AFBFBFF4B3}"/>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F767B84A-D1A6-4FFF-B507-E7F143DFD19F}"/>
              </a:ext>
            </a:extLst>
          </p:cNvPr>
          <p:cNvSpPr>
            <a:spLocks noGrp="1"/>
          </p:cNvSpPr>
          <p:nvPr>
            <p:ph idx="1"/>
          </p:nvPr>
        </p:nvSpPr>
        <p:spPr>
          <a:xfrm>
            <a:off x="711426" y="1587649"/>
            <a:ext cx="8946541" cy="872026"/>
          </a:xfrm>
        </p:spPr>
        <p:txBody>
          <a:bodyPr/>
          <a:lstStyle/>
          <a:p>
            <a:r>
              <a:rPr lang="en-US" dirty="0"/>
              <a:t>If the model is to be used elsewhere it can be exported from the “Use” page under the “Export” tab</a:t>
            </a:r>
          </a:p>
          <a:p>
            <a:endParaRPr lang="en-US" dirty="0"/>
          </a:p>
        </p:txBody>
      </p:sp>
      <p:grpSp>
        <p:nvGrpSpPr>
          <p:cNvPr id="16" name="Group 15"/>
          <p:cNvGrpSpPr>
            <a:grpSpLocks noChangeAspect="1"/>
          </p:cNvGrpSpPr>
          <p:nvPr/>
        </p:nvGrpSpPr>
        <p:grpSpPr>
          <a:xfrm>
            <a:off x="1263123" y="2124630"/>
            <a:ext cx="8170698" cy="4552649"/>
            <a:chOff x="2614530" y="3444802"/>
            <a:chExt cx="5031656" cy="2803597"/>
          </a:xfrm>
        </p:grpSpPr>
        <p:pic>
          <p:nvPicPr>
            <p:cNvPr id="5" name="Picture 4">
              <a:extLst>
                <a:ext uri="{FF2B5EF4-FFF2-40B4-BE49-F238E27FC236}">
                  <a16:creationId xmlns:a16="http://schemas.microsoft.com/office/drawing/2014/main" id="{84A6DE2C-D4B6-4CEB-BCAE-8BCEF5E2FF2B}"/>
                </a:ext>
              </a:extLst>
            </p:cNvPr>
            <p:cNvPicPr>
              <a:picLocks noChangeAspect="1"/>
            </p:cNvPicPr>
            <p:nvPr/>
          </p:nvPicPr>
          <p:blipFill>
            <a:blip r:embed="rId2"/>
            <a:stretch>
              <a:fillRect/>
            </a:stretch>
          </p:blipFill>
          <p:spPr>
            <a:xfrm>
              <a:off x="3050758" y="3735722"/>
              <a:ext cx="4595428" cy="2512677"/>
            </a:xfrm>
            <a:prstGeom prst="rect">
              <a:avLst/>
            </a:prstGeom>
          </p:spPr>
        </p:pic>
        <p:sp>
          <p:nvSpPr>
            <p:cNvPr id="6" name="Right Arrow 5"/>
            <p:cNvSpPr/>
            <p:nvPr/>
          </p:nvSpPr>
          <p:spPr>
            <a:xfrm>
              <a:off x="2614530"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5959749" y="3499331"/>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533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811B-8833-49FA-8838-39AFBFBFF4B3}"/>
              </a:ext>
            </a:extLst>
          </p:cNvPr>
          <p:cNvSpPr>
            <a:spLocks noGrp="1"/>
          </p:cNvSpPr>
          <p:nvPr>
            <p:ph type="title"/>
          </p:nvPr>
        </p:nvSpPr>
        <p:spPr/>
        <p:txBody>
          <a:bodyPr/>
          <a:lstStyle/>
          <a:p>
            <a:r>
              <a:rPr lang="en-US" dirty="0"/>
              <a:t>Up Next</a:t>
            </a:r>
          </a:p>
        </p:txBody>
      </p:sp>
      <p:sp>
        <p:nvSpPr>
          <p:cNvPr id="3" name="Content Placeholder 2">
            <a:extLst>
              <a:ext uri="{FF2B5EF4-FFF2-40B4-BE49-F238E27FC236}">
                <a16:creationId xmlns:a16="http://schemas.microsoft.com/office/drawing/2014/main" id="{F767B84A-D1A6-4FFF-B507-E7F143DFD19F}"/>
              </a:ext>
            </a:extLst>
          </p:cNvPr>
          <p:cNvSpPr>
            <a:spLocks noGrp="1"/>
          </p:cNvSpPr>
          <p:nvPr>
            <p:ph idx="1"/>
          </p:nvPr>
        </p:nvSpPr>
        <p:spPr/>
        <p:txBody>
          <a:bodyPr/>
          <a:lstStyle/>
          <a:p>
            <a:r>
              <a:rPr lang="en-US" dirty="0"/>
              <a:t>Rock </a:t>
            </a:r>
            <a:r>
              <a:rPr lang="en-US"/>
              <a:t>Paper Scissors</a:t>
            </a:r>
            <a:endParaRPr lang="en-US" dirty="0"/>
          </a:p>
          <a:p>
            <a:endParaRPr lang="en-US" dirty="0"/>
          </a:p>
        </p:txBody>
      </p:sp>
    </p:spTree>
    <p:extLst>
      <p:ext uri="{BB962C8B-B14F-4D97-AF65-F5344CB8AC3E}">
        <p14:creationId xmlns:p14="http://schemas.microsoft.com/office/powerpoint/2010/main" val="124675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9A09-69D0-44AE-A110-D777F34E8389}"/>
              </a:ext>
            </a:extLst>
          </p:cNvPr>
          <p:cNvSpPr>
            <a:spLocks noGrp="1"/>
          </p:cNvSpPr>
          <p:nvPr>
            <p:ph type="title"/>
          </p:nvPr>
        </p:nvSpPr>
        <p:spPr/>
        <p:txBody>
          <a:bodyPr/>
          <a:lstStyle/>
          <a:p>
            <a:r>
              <a:rPr lang="en-US" dirty="0"/>
              <a:t>Setup</a:t>
            </a:r>
          </a:p>
        </p:txBody>
      </p:sp>
      <p:sp>
        <p:nvSpPr>
          <p:cNvPr id="3" name="Content Placeholder 2">
            <a:extLst>
              <a:ext uri="{FF2B5EF4-FFF2-40B4-BE49-F238E27FC236}">
                <a16:creationId xmlns:a16="http://schemas.microsoft.com/office/drawing/2014/main" id="{4F36D480-BABE-4955-8AD8-BD28A3B5F05B}"/>
              </a:ext>
            </a:extLst>
          </p:cNvPr>
          <p:cNvSpPr>
            <a:spLocks noGrp="1"/>
          </p:cNvSpPr>
          <p:nvPr>
            <p:ph idx="1"/>
          </p:nvPr>
        </p:nvSpPr>
        <p:spPr/>
        <p:txBody>
          <a:bodyPr/>
          <a:lstStyle/>
          <a:p>
            <a:r>
              <a:rPr lang="en-US" dirty="0"/>
              <a:t>On the Lobe AI webpage, click the “Download” button in the top right</a:t>
            </a:r>
          </a:p>
          <a:p>
            <a:r>
              <a:rPr lang="en-US" dirty="0">
                <a:hlinkClick r:id="rId2"/>
              </a:rPr>
              <a:t>https://www.lobe.ai/</a:t>
            </a:r>
            <a:endParaRPr lang="en-US" dirty="0"/>
          </a:p>
          <a:p>
            <a:pPr marL="0" indent="0">
              <a:buNone/>
            </a:pPr>
            <a:endParaRPr lang="en-US" dirty="0"/>
          </a:p>
        </p:txBody>
      </p:sp>
      <p:pic>
        <p:nvPicPr>
          <p:cNvPr id="5" name="Picture 4">
            <a:extLst>
              <a:ext uri="{FF2B5EF4-FFF2-40B4-BE49-F238E27FC236}">
                <a16:creationId xmlns:a16="http://schemas.microsoft.com/office/drawing/2014/main" id="{98F95AA9-2275-46B9-8437-13F10D1AE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784" y="3266219"/>
            <a:ext cx="6376086" cy="3226655"/>
          </a:xfrm>
          <a:prstGeom prst="rect">
            <a:avLst/>
          </a:prstGeom>
        </p:spPr>
      </p:pic>
    </p:spTree>
    <p:extLst>
      <p:ext uri="{BB962C8B-B14F-4D97-AF65-F5344CB8AC3E}">
        <p14:creationId xmlns:p14="http://schemas.microsoft.com/office/powerpoint/2010/main" val="170260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BF7D-9BBB-42E2-9CE3-A7397881C9F9}"/>
              </a:ext>
            </a:extLst>
          </p:cNvPr>
          <p:cNvSpPr>
            <a:spLocks noGrp="1"/>
          </p:cNvSpPr>
          <p:nvPr>
            <p:ph type="title"/>
          </p:nvPr>
        </p:nvSpPr>
        <p:spPr/>
        <p:txBody>
          <a:bodyPr/>
          <a:lstStyle/>
          <a:p>
            <a:r>
              <a:rPr lang="en-US" dirty="0"/>
              <a:t>Download and Setup</a:t>
            </a:r>
          </a:p>
        </p:txBody>
      </p:sp>
      <p:sp>
        <p:nvSpPr>
          <p:cNvPr id="3" name="Content Placeholder 2">
            <a:extLst>
              <a:ext uri="{FF2B5EF4-FFF2-40B4-BE49-F238E27FC236}">
                <a16:creationId xmlns:a16="http://schemas.microsoft.com/office/drawing/2014/main" id="{D0319607-2843-4825-8D48-DB00D60E5395}"/>
              </a:ext>
            </a:extLst>
          </p:cNvPr>
          <p:cNvSpPr>
            <a:spLocks noGrp="1"/>
          </p:cNvSpPr>
          <p:nvPr>
            <p:ph idx="1"/>
          </p:nvPr>
        </p:nvSpPr>
        <p:spPr/>
        <p:txBody>
          <a:bodyPr/>
          <a:lstStyle/>
          <a:p>
            <a:r>
              <a:rPr lang="en-US" dirty="0"/>
              <a:t>Open File Explorer and navigate to the Downloads folder</a:t>
            </a:r>
          </a:p>
          <a:p>
            <a:endParaRPr lang="en-US" dirty="0"/>
          </a:p>
        </p:txBody>
      </p:sp>
      <p:pic>
        <p:nvPicPr>
          <p:cNvPr id="6" name="Picture 5">
            <a:extLst>
              <a:ext uri="{FF2B5EF4-FFF2-40B4-BE49-F238E27FC236}">
                <a16:creationId xmlns:a16="http://schemas.microsoft.com/office/drawing/2014/main" id="{E18C03CE-DB31-4EB5-A089-70BFB38A0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786" y="3083907"/>
            <a:ext cx="2438400" cy="2438400"/>
          </a:xfrm>
          <a:prstGeom prst="rect">
            <a:avLst/>
          </a:prstGeom>
        </p:spPr>
      </p:pic>
      <p:grpSp>
        <p:nvGrpSpPr>
          <p:cNvPr id="7" name="Group 6"/>
          <p:cNvGrpSpPr/>
          <p:nvPr/>
        </p:nvGrpSpPr>
        <p:grpSpPr>
          <a:xfrm>
            <a:off x="3936454" y="2623905"/>
            <a:ext cx="6780973" cy="3553057"/>
            <a:chOff x="3936454" y="2623905"/>
            <a:chExt cx="6780973" cy="3553057"/>
          </a:xfrm>
        </p:grpSpPr>
        <p:pic>
          <p:nvPicPr>
            <p:cNvPr id="4" name="Picture 3">
              <a:extLst>
                <a:ext uri="{FF2B5EF4-FFF2-40B4-BE49-F238E27FC236}">
                  <a16:creationId xmlns:a16="http://schemas.microsoft.com/office/drawing/2014/main" id="{3BC41407-2E87-4443-8167-F905FE7A75EC}"/>
                </a:ext>
              </a:extLst>
            </p:cNvPr>
            <p:cNvPicPr>
              <a:picLocks noChangeAspect="1"/>
            </p:cNvPicPr>
            <p:nvPr/>
          </p:nvPicPr>
          <p:blipFill>
            <a:blip r:embed="rId3"/>
            <a:stretch>
              <a:fillRect/>
            </a:stretch>
          </p:blipFill>
          <p:spPr>
            <a:xfrm>
              <a:off x="4372682" y="2623905"/>
              <a:ext cx="6344745" cy="3553057"/>
            </a:xfrm>
            <a:prstGeom prst="rect">
              <a:avLst/>
            </a:prstGeom>
          </p:spPr>
        </p:pic>
        <p:sp>
          <p:nvSpPr>
            <p:cNvPr id="5" name="Right Arrow 4"/>
            <p:cNvSpPr/>
            <p:nvPr/>
          </p:nvSpPr>
          <p:spPr>
            <a:xfrm>
              <a:off x="3936454" y="3439486"/>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388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3291-614F-4194-ABF6-9D26A8E01224}"/>
              </a:ext>
            </a:extLst>
          </p:cNvPr>
          <p:cNvSpPr>
            <a:spLocks noGrp="1"/>
          </p:cNvSpPr>
          <p:nvPr>
            <p:ph type="title"/>
          </p:nvPr>
        </p:nvSpPr>
        <p:spPr/>
        <p:txBody>
          <a:bodyPr/>
          <a:lstStyle/>
          <a:p>
            <a:r>
              <a:rPr lang="en-US" dirty="0"/>
              <a:t>Download and Setup</a:t>
            </a:r>
          </a:p>
        </p:txBody>
      </p:sp>
      <p:sp>
        <p:nvSpPr>
          <p:cNvPr id="3" name="Content Placeholder 2">
            <a:extLst>
              <a:ext uri="{FF2B5EF4-FFF2-40B4-BE49-F238E27FC236}">
                <a16:creationId xmlns:a16="http://schemas.microsoft.com/office/drawing/2014/main" id="{31DD9433-A373-4157-B4C7-039D40B768DB}"/>
              </a:ext>
            </a:extLst>
          </p:cNvPr>
          <p:cNvSpPr>
            <a:spLocks noGrp="1"/>
          </p:cNvSpPr>
          <p:nvPr>
            <p:ph idx="1"/>
          </p:nvPr>
        </p:nvSpPr>
        <p:spPr/>
        <p:txBody>
          <a:bodyPr vert="horz" lIns="91440" tIns="45720" rIns="91440" bIns="45720" rtlCol="0" anchor="t">
            <a:normAutofit/>
          </a:bodyPr>
          <a:lstStyle/>
          <a:p>
            <a:r>
              <a:rPr lang="en-US" dirty="0"/>
              <a:t>Double-click on the Lobe.exe file</a:t>
            </a:r>
          </a:p>
          <a:p>
            <a:r>
              <a:rPr lang="en-US" dirty="0"/>
              <a:t>Click “Yes” on the pop-up</a:t>
            </a:r>
          </a:p>
          <a:p>
            <a:r>
              <a:rPr lang="en-US" dirty="0"/>
              <a:t>The Installer will say it's Ready to Install, click on the blue “Install” button</a:t>
            </a:r>
          </a:p>
          <a:p>
            <a:endParaRPr lang="en-US" dirty="0"/>
          </a:p>
        </p:txBody>
      </p:sp>
      <p:grpSp>
        <p:nvGrpSpPr>
          <p:cNvPr id="4" name="Group 3"/>
          <p:cNvGrpSpPr/>
          <p:nvPr/>
        </p:nvGrpSpPr>
        <p:grpSpPr>
          <a:xfrm>
            <a:off x="4045164" y="3429000"/>
            <a:ext cx="4101671" cy="3179207"/>
            <a:chOff x="4045164" y="3429000"/>
            <a:chExt cx="4101671" cy="3179207"/>
          </a:xfrm>
        </p:grpSpPr>
        <p:pic>
          <p:nvPicPr>
            <p:cNvPr id="6" name="Picture 5">
              <a:extLst>
                <a:ext uri="{FF2B5EF4-FFF2-40B4-BE49-F238E27FC236}">
                  <a16:creationId xmlns:a16="http://schemas.microsoft.com/office/drawing/2014/main" id="{31591D6E-E805-4013-BDC5-826C1393CF3F}"/>
                </a:ext>
              </a:extLst>
            </p:cNvPr>
            <p:cNvPicPr>
              <a:picLocks noChangeAspect="1"/>
            </p:cNvPicPr>
            <p:nvPr/>
          </p:nvPicPr>
          <p:blipFill>
            <a:blip r:embed="rId2"/>
            <a:stretch>
              <a:fillRect/>
            </a:stretch>
          </p:blipFill>
          <p:spPr>
            <a:xfrm>
              <a:off x="4045164" y="3429000"/>
              <a:ext cx="4101671" cy="3179207"/>
            </a:xfrm>
            <a:prstGeom prst="rect">
              <a:avLst/>
            </a:prstGeom>
          </p:spPr>
        </p:pic>
        <p:sp>
          <p:nvSpPr>
            <p:cNvPr id="5" name="Right Arrow 4"/>
            <p:cNvSpPr/>
            <p:nvPr/>
          </p:nvSpPr>
          <p:spPr>
            <a:xfrm>
              <a:off x="6318928" y="6281037"/>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53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B513-D821-4496-95F4-FE4ACD70D02B}"/>
              </a:ext>
            </a:extLst>
          </p:cNvPr>
          <p:cNvSpPr>
            <a:spLocks noGrp="1"/>
          </p:cNvSpPr>
          <p:nvPr>
            <p:ph type="title"/>
          </p:nvPr>
        </p:nvSpPr>
        <p:spPr/>
        <p:txBody>
          <a:bodyPr/>
          <a:lstStyle/>
          <a:p>
            <a:r>
              <a:rPr lang="en-US" dirty="0"/>
              <a:t>Download and Setup</a:t>
            </a:r>
          </a:p>
        </p:txBody>
      </p:sp>
      <p:sp>
        <p:nvSpPr>
          <p:cNvPr id="3" name="Content Placeholder 2">
            <a:extLst>
              <a:ext uri="{FF2B5EF4-FFF2-40B4-BE49-F238E27FC236}">
                <a16:creationId xmlns:a16="http://schemas.microsoft.com/office/drawing/2014/main" id="{7BB26F72-ECA2-4672-8D64-5F1CBC1B6BA4}"/>
              </a:ext>
            </a:extLst>
          </p:cNvPr>
          <p:cNvSpPr>
            <a:spLocks noGrp="1"/>
          </p:cNvSpPr>
          <p:nvPr>
            <p:ph idx="1"/>
          </p:nvPr>
        </p:nvSpPr>
        <p:spPr/>
        <p:txBody>
          <a:bodyPr/>
          <a:lstStyle/>
          <a:p>
            <a:r>
              <a:rPr lang="en-US" dirty="0"/>
              <a:t>Once the install is complete, click on “Finish”</a:t>
            </a:r>
          </a:p>
          <a:p>
            <a:endParaRPr lang="en-US" dirty="0"/>
          </a:p>
        </p:txBody>
      </p:sp>
      <p:grpSp>
        <p:nvGrpSpPr>
          <p:cNvPr id="6" name="Group 5"/>
          <p:cNvGrpSpPr/>
          <p:nvPr/>
        </p:nvGrpSpPr>
        <p:grpSpPr>
          <a:xfrm>
            <a:off x="3705225" y="2588037"/>
            <a:ext cx="4631467" cy="3588926"/>
            <a:chOff x="3705225" y="2588037"/>
            <a:chExt cx="4631467" cy="3588926"/>
          </a:xfrm>
        </p:grpSpPr>
        <p:pic>
          <p:nvPicPr>
            <p:cNvPr id="4" name="Picture 3">
              <a:extLst>
                <a:ext uri="{FF2B5EF4-FFF2-40B4-BE49-F238E27FC236}">
                  <a16:creationId xmlns:a16="http://schemas.microsoft.com/office/drawing/2014/main" id="{ACF2003F-6DAB-42E2-9748-3BE83016216E}"/>
                </a:ext>
              </a:extLst>
            </p:cNvPr>
            <p:cNvPicPr>
              <a:picLocks noChangeAspect="1"/>
            </p:cNvPicPr>
            <p:nvPr/>
          </p:nvPicPr>
          <p:blipFill>
            <a:blip r:embed="rId2"/>
            <a:stretch>
              <a:fillRect/>
            </a:stretch>
          </p:blipFill>
          <p:spPr>
            <a:xfrm>
              <a:off x="3705225" y="2588037"/>
              <a:ext cx="4631467" cy="3588926"/>
            </a:xfrm>
            <a:prstGeom prst="rect">
              <a:avLst/>
            </a:prstGeom>
          </p:spPr>
        </p:pic>
        <p:sp>
          <p:nvSpPr>
            <p:cNvPr id="5" name="Right Arrow 4"/>
            <p:cNvSpPr/>
            <p:nvPr/>
          </p:nvSpPr>
          <p:spPr>
            <a:xfrm>
              <a:off x="6327317" y="5801751"/>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300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3F5A-A64C-43D8-9551-B4131C8CB151}"/>
              </a:ext>
            </a:extLst>
          </p:cNvPr>
          <p:cNvSpPr>
            <a:spLocks noGrp="1"/>
          </p:cNvSpPr>
          <p:nvPr>
            <p:ph type="title"/>
          </p:nvPr>
        </p:nvSpPr>
        <p:spPr/>
        <p:txBody>
          <a:bodyPr/>
          <a:lstStyle/>
          <a:p>
            <a:r>
              <a:rPr lang="en-US" dirty="0"/>
              <a:t>Creating a New Project	</a:t>
            </a:r>
          </a:p>
        </p:txBody>
      </p:sp>
      <p:sp>
        <p:nvSpPr>
          <p:cNvPr id="3" name="Content Placeholder 2">
            <a:extLst>
              <a:ext uri="{FF2B5EF4-FFF2-40B4-BE49-F238E27FC236}">
                <a16:creationId xmlns:a16="http://schemas.microsoft.com/office/drawing/2014/main" id="{6E3A4EE9-FEEE-4759-BDEB-98ABB8C9D26B}"/>
              </a:ext>
            </a:extLst>
          </p:cNvPr>
          <p:cNvSpPr>
            <a:spLocks noGrp="1"/>
          </p:cNvSpPr>
          <p:nvPr>
            <p:ph idx="1"/>
          </p:nvPr>
        </p:nvSpPr>
        <p:spPr/>
        <p:txBody>
          <a:bodyPr/>
          <a:lstStyle/>
          <a:p>
            <a:r>
              <a:rPr lang="en-US" dirty="0"/>
              <a:t>To start a new project, click the “New Project” button in the bottom left corner</a:t>
            </a:r>
          </a:p>
          <a:p>
            <a:endParaRPr lang="en-US" dirty="0"/>
          </a:p>
        </p:txBody>
      </p:sp>
      <p:grpSp>
        <p:nvGrpSpPr>
          <p:cNvPr id="5" name="Group 4"/>
          <p:cNvGrpSpPr/>
          <p:nvPr/>
        </p:nvGrpSpPr>
        <p:grpSpPr>
          <a:xfrm>
            <a:off x="3019167" y="2750561"/>
            <a:ext cx="5334001" cy="3873818"/>
            <a:chOff x="3019167" y="2750561"/>
            <a:chExt cx="5334001" cy="3873818"/>
          </a:xfrm>
        </p:grpSpPr>
        <p:pic>
          <p:nvPicPr>
            <p:cNvPr id="4" name="Picture 3">
              <a:extLst>
                <a:ext uri="{FF2B5EF4-FFF2-40B4-BE49-F238E27FC236}">
                  <a16:creationId xmlns:a16="http://schemas.microsoft.com/office/drawing/2014/main" id="{43E2CA24-5421-4941-B9EA-8C46288B7621}"/>
                </a:ext>
              </a:extLst>
            </p:cNvPr>
            <p:cNvPicPr>
              <a:picLocks noChangeAspect="1"/>
            </p:cNvPicPr>
            <p:nvPr/>
          </p:nvPicPr>
          <p:blipFill>
            <a:blip r:embed="rId2"/>
            <a:stretch>
              <a:fillRect/>
            </a:stretch>
          </p:blipFill>
          <p:spPr>
            <a:xfrm>
              <a:off x="3019167" y="2750561"/>
              <a:ext cx="5334001" cy="3873818"/>
            </a:xfrm>
            <a:prstGeom prst="rect">
              <a:avLst/>
            </a:prstGeom>
          </p:spPr>
        </p:pic>
        <p:sp>
          <p:nvSpPr>
            <p:cNvPr id="8" name="Right Arrow 7"/>
            <p:cNvSpPr/>
            <p:nvPr/>
          </p:nvSpPr>
          <p:spPr>
            <a:xfrm rot="10800000">
              <a:off x="4705354" y="600922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885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4547-F6EA-4723-8480-13E2874844DA}"/>
              </a:ext>
            </a:extLst>
          </p:cNvPr>
          <p:cNvSpPr>
            <a:spLocks noGrp="1"/>
          </p:cNvSpPr>
          <p:nvPr>
            <p:ph type="title"/>
          </p:nvPr>
        </p:nvSpPr>
        <p:spPr/>
        <p:txBody>
          <a:bodyPr/>
          <a:lstStyle/>
          <a:p>
            <a:r>
              <a:rPr lang="en-US" dirty="0"/>
              <a:t>What is Lobe AI?</a:t>
            </a:r>
          </a:p>
        </p:txBody>
      </p:sp>
      <p:sp>
        <p:nvSpPr>
          <p:cNvPr id="3" name="Content Placeholder 2">
            <a:extLst>
              <a:ext uri="{FF2B5EF4-FFF2-40B4-BE49-F238E27FC236}">
                <a16:creationId xmlns:a16="http://schemas.microsoft.com/office/drawing/2014/main" id="{FBFFC64A-9CAD-454A-B7A1-3C8E4C2AB36B}"/>
              </a:ext>
            </a:extLst>
          </p:cNvPr>
          <p:cNvSpPr>
            <a:spLocks noGrp="1"/>
          </p:cNvSpPr>
          <p:nvPr>
            <p:ph idx="1"/>
          </p:nvPr>
        </p:nvSpPr>
        <p:spPr>
          <a:xfrm>
            <a:off x="318121" y="1569093"/>
            <a:ext cx="6417161" cy="4195481"/>
          </a:xfrm>
        </p:spPr>
        <p:txBody>
          <a:bodyPr vert="horz" lIns="91440" tIns="45720" rIns="91440" bIns="45720" rtlCol="0" anchor="t">
            <a:normAutofit/>
          </a:bodyPr>
          <a:lstStyle/>
          <a:p>
            <a:r>
              <a:rPr lang="en-US" dirty="0"/>
              <a:t>Lobe AI is a machine learning tool created by Microsoft </a:t>
            </a:r>
          </a:p>
          <a:p>
            <a:r>
              <a:rPr lang="en-US" dirty="0"/>
              <a:t>It allows a user to load images, label images, and train networks using images</a:t>
            </a:r>
          </a:p>
          <a:p>
            <a:r>
              <a:rPr lang="en-US" dirty="0"/>
              <a:t>After training, the network can be used locally in Lobe or exported for use in other applications, such as mobile apps on iPhone or Android</a:t>
            </a:r>
          </a:p>
          <a:p>
            <a:r>
              <a:rPr lang="en-US" dirty="0"/>
              <a:t>Lobe AI provides an easy way to develop a ML model without needing to know the coding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282" y="1572119"/>
            <a:ext cx="5334000" cy="3867150"/>
          </a:xfrm>
          <a:prstGeom prst="rect">
            <a:avLst/>
          </a:prstGeom>
        </p:spPr>
      </p:pic>
    </p:spTree>
    <p:extLst>
      <p:ext uri="{BB962C8B-B14F-4D97-AF65-F5344CB8AC3E}">
        <p14:creationId xmlns:p14="http://schemas.microsoft.com/office/powerpoint/2010/main" val="42834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8088-96C1-4389-B414-BE4DCEE34F6F}"/>
              </a:ext>
            </a:extLst>
          </p:cNvPr>
          <p:cNvSpPr>
            <a:spLocks noGrp="1"/>
          </p:cNvSpPr>
          <p:nvPr>
            <p:ph type="title"/>
          </p:nvPr>
        </p:nvSpPr>
        <p:spPr/>
        <p:txBody>
          <a:bodyPr/>
          <a:lstStyle/>
          <a:p>
            <a:r>
              <a:rPr lang="en-US" dirty="0"/>
              <a:t>Using Lobe AI</a:t>
            </a:r>
          </a:p>
        </p:txBody>
      </p:sp>
      <p:sp>
        <p:nvSpPr>
          <p:cNvPr id="3" name="Content Placeholder 2">
            <a:extLst>
              <a:ext uri="{FF2B5EF4-FFF2-40B4-BE49-F238E27FC236}">
                <a16:creationId xmlns:a16="http://schemas.microsoft.com/office/drawing/2014/main" id="{3AEB6858-81E2-42D8-84B0-A3FED32F1E86}"/>
              </a:ext>
            </a:extLst>
          </p:cNvPr>
          <p:cNvSpPr>
            <a:spLocks noGrp="1"/>
          </p:cNvSpPr>
          <p:nvPr>
            <p:ph idx="1"/>
          </p:nvPr>
        </p:nvSpPr>
        <p:spPr>
          <a:xfrm>
            <a:off x="1103313" y="2052918"/>
            <a:ext cx="5036232" cy="4195481"/>
          </a:xfrm>
        </p:spPr>
        <p:txBody>
          <a:bodyPr vert="horz" lIns="91440" tIns="45720" rIns="91440" bIns="45720" rtlCol="0" anchor="t">
            <a:normAutofit/>
          </a:bodyPr>
          <a:lstStyle/>
          <a:p>
            <a:r>
              <a:rPr lang="en-US" dirty="0"/>
              <a:t>In a web browser, navigate to the address below for examples of what Lobe AI is good at</a:t>
            </a:r>
          </a:p>
          <a:p>
            <a:r>
              <a:rPr lang="en-US" dirty="0">
                <a:hlinkClick r:id="rId2"/>
              </a:rPr>
              <a:t>https://www.lobe.ai/examples</a:t>
            </a:r>
            <a:endParaRPr lang="en-US" dirty="0"/>
          </a:p>
          <a:p>
            <a:r>
              <a:rPr lang="en-US" dirty="0"/>
              <a:t>What do you think of the examples? </a:t>
            </a:r>
          </a:p>
          <a:p>
            <a:r>
              <a:rPr lang="en-US" dirty="0"/>
              <a:t>Do you think a program like this is useful? </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545" y="2052918"/>
            <a:ext cx="5951567" cy="3200400"/>
          </a:xfrm>
          <a:prstGeom prst="rect">
            <a:avLst/>
          </a:prstGeom>
        </p:spPr>
      </p:pic>
    </p:spTree>
    <p:extLst>
      <p:ext uri="{BB962C8B-B14F-4D97-AF65-F5344CB8AC3E}">
        <p14:creationId xmlns:p14="http://schemas.microsoft.com/office/powerpoint/2010/main" val="77123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C8A0-C055-4A30-A100-4C04F8629CB9}"/>
              </a:ext>
            </a:extLst>
          </p:cNvPr>
          <p:cNvSpPr>
            <a:spLocks noGrp="1"/>
          </p:cNvSpPr>
          <p:nvPr>
            <p:ph type="title"/>
          </p:nvPr>
        </p:nvSpPr>
        <p:spPr/>
        <p:txBody>
          <a:bodyPr/>
          <a:lstStyle/>
          <a:p>
            <a:r>
              <a:rPr lang="en-US" dirty="0"/>
              <a:t>Creating a New ML Project	</a:t>
            </a:r>
          </a:p>
        </p:txBody>
      </p:sp>
      <p:pic>
        <p:nvPicPr>
          <p:cNvPr id="4" name="Content Placeholder 3">
            <a:extLst>
              <a:ext uri="{FF2B5EF4-FFF2-40B4-BE49-F238E27FC236}">
                <a16:creationId xmlns:a16="http://schemas.microsoft.com/office/drawing/2014/main" id="{ABDDA978-2EA2-4601-A75E-33ABDEAD4EEC}"/>
              </a:ext>
            </a:extLst>
          </p:cNvPr>
          <p:cNvPicPr>
            <a:picLocks noGrp="1" noChangeAspect="1"/>
          </p:cNvPicPr>
          <p:nvPr>
            <p:ph idx="1"/>
          </p:nvPr>
        </p:nvPicPr>
        <p:blipFill>
          <a:blip r:embed="rId2"/>
          <a:stretch>
            <a:fillRect/>
          </a:stretch>
        </p:blipFill>
        <p:spPr>
          <a:xfrm>
            <a:off x="2807368" y="2192603"/>
            <a:ext cx="6552057" cy="3639030"/>
          </a:xfrm>
          <a:prstGeom prst="rect">
            <a:avLst/>
          </a:prstGeom>
        </p:spPr>
      </p:pic>
      <p:sp>
        <p:nvSpPr>
          <p:cNvPr id="17" name="TextBox 16"/>
          <p:cNvSpPr txBox="1"/>
          <p:nvPr/>
        </p:nvSpPr>
        <p:spPr>
          <a:xfrm>
            <a:off x="267403" y="2660918"/>
            <a:ext cx="2140229" cy="369332"/>
          </a:xfrm>
          <a:prstGeom prst="rect">
            <a:avLst/>
          </a:prstGeom>
          <a:noFill/>
        </p:spPr>
        <p:txBody>
          <a:bodyPr wrap="square" rtlCol="0" anchor="ctr">
            <a:spAutoFit/>
          </a:bodyPr>
          <a:lstStyle/>
          <a:p>
            <a:pPr algn="ctr"/>
            <a:r>
              <a:rPr lang="en-US" dirty="0">
                <a:solidFill>
                  <a:srgbClr val="FF0000"/>
                </a:solidFill>
              </a:rPr>
              <a:t>Dataset Button</a:t>
            </a:r>
          </a:p>
        </p:txBody>
      </p:sp>
      <p:sp>
        <p:nvSpPr>
          <p:cNvPr id="18" name="TextBox 17"/>
          <p:cNvSpPr txBox="1"/>
          <p:nvPr/>
        </p:nvSpPr>
        <p:spPr>
          <a:xfrm>
            <a:off x="4278357" y="2961936"/>
            <a:ext cx="2140229" cy="369332"/>
          </a:xfrm>
          <a:prstGeom prst="rect">
            <a:avLst/>
          </a:prstGeom>
          <a:solidFill>
            <a:schemeClr val="tx1"/>
          </a:solidFill>
        </p:spPr>
        <p:txBody>
          <a:bodyPr wrap="square" rtlCol="0" anchor="ctr">
            <a:spAutoFit/>
          </a:bodyPr>
          <a:lstStyle/>
          <a:p>
            <a:pPr algn="ctr"/>
            <a:r>
              <a:rPr lang="en-US" dirty="0">
                <a:solidFill>
                  <a:srgbClr val="FF0000"/>
                </a:solidFill>
              </a:rPr>
              <a:t>Training Button</a:t>
            </a:r>
          </a:p>
        </p:txBody>
      </p:sp>
      <p:sp>
        <p:nvSpPr>
          <p:cNvPr id="19" name="TextBox 18"/>
          <p:cNvSpPr txBox="1"/>
          <p:nvPr/>
        </p:nvSpPr>
        <p:spPr>
          <a:xfrm>
            <a:off x="398031" y="3181900"/>
            <a:ext cx="2140229" cy="369332"/>
          </a:xfrm>
          <a:prstGeom prst="rect">
            <a:avLst/>
          </a:prstGeom>
          <a:noFill/>
        </p:spPr>
        <p:txBody>
          <a:bodyPr wrap="square" rtlCol="0" anchor="ctr">
            <a:spAutoFit/>
          </a:bodyPr>
          <a:lstStyle/>
          <a:p>
            <a:pPr algn="ctr"/>
            <a:r>
              <a:rPr lang="en-US" dirty="0">
                <a:solidFill>
                  <a:srgbClr val="FF0000"/>
                </a:solidFill>
              </a:rPr>
              <a:t>Export Button</a:t>
            </a:r>
          </a:p>
        </p:txBody>
      </p:sp>
      <p:sp>
        <p:nvSpPr>
          <p:cNvPr id="20" name="TextBox 19"/>
          <p:cNvSpPr txBox="1"/>
          <p:nvPr/>
        </p:nvSpPr>
        <p:spPr>
          <a:xfrm>
            <a:off x="9660596" y="2350094"/>
            <a:ext cx="2140229" cy="369332"/>
          </a:xfrm>
          <a:prstGeom prst="rect">
            <a:avLst/>
          </a:prstGeom>
          <a:noFill/>
        </p:spPr>
        <p:txBody>
          <a:bodyPr wrap="square" rtlCol="0" anchor="ctr">
            <a:spAutoFit/>
          </a:bodyPr>
          <a:lstStyle/>
          <a:p>
            <a:pPr algn="ctr"/>
            <a:r>
              <a:rPr lang="en-US" dirty="0">
                <a:solidFill>
                  <a:srgbClr val="FF0000"/>
                </a:solidFill>
              </a:rPr>
              <a:t>Import Button</a:t>
            </a:r>
          </a:p>
        </p:txBody>
      </p:sp>
      <p:sp>
        <p:nvSpPr>
          <p:cNvPr id="25" name="TextBox 24"/>
          <p:cNvSpPr txBox="1"/>
          <p:nvPr/>
        </p:nvSpPr>
        <p:spPr>
          <a:xfrm>
            <a:off x="4200912" y="2379563"/>
            <a:ext cx="2140229" cy="369332"/>
          </a:xfrm>
          <a:prstGeom prst="rect">
            <a:avLst/>
          </a:prstGeom>
          <a:solidFill>
            <a:schemeClr val="tx1"/>
          </a:solidFill>
        </p:spPr>
        <p:txBody>
          <a:bodyPr wrap="square" rtlCol="0" anchor="ctr">
            <a:spAutoFit/>
          </a:bodyPr>
          <a:lstStyle/>
          <a:p>
            <a:pPr algn="ctr"/>
            <a:r>
              <a:rPr lang="en-US" dirty="0">
                <a:solidFill>
                  <a:srgbClr val="FF0000"/>
                </a:solidFill>
              </a:rPr>
              <a:t>Project Name</a:t>
            </a:r>
          </a:p>
        </p:txBody>
      </p:sp>
      <p:sp>
        <p:nvSpPr>
          <p:cNvPr id="30" name="TextBox 29"/>
          <p:cNvSpPr txBox="1"/>
          <p:nvPr/>
        </p:nvSpPr>
        <p:spPr>
          <a:xfrm>
            <a:off x="254454" y="2082606"/>
            <a:ext cx="2140229" cy="369332"/>
          </a:xfrm>
          <a:prstGeom prst="rect">
            <a:avLst/>
          </a:prstGeom>
          <a:noFill/>
        </p:spPr>
        <p:txBody>
          <a:bodyPr wrap="square" rtlCol="0" anchor="ctr">
            <a:spAutoFit/>
          </a:bodyPr>
          <a:lstStyle/>
          <a:p>
            <a:pPr algn="ctr"/>
            <a:r>
              <a:rPr lang="en-US" dirty="0">
                <a:solidFill>
                  <a:srgbClr val="FF0000"/>
                </a:solidFill>
              </a:rPr>
              <a:t>Option Button</a:t>
            </a:r>
          </a:p>
        </p:txBody>
      </p:sp>
      <p:sp>
        <p:nvSpPr>
          <p:cNvPr id="32" name="TextBox 31"/>
          <p:cNvSpPr txBox="1"/>
          <p:nvPr/>
        </p:nvSpPr>
        <p:spPr>
          <a:xfrm>
            <a:off x="383826" y="3797122"/>
            <a:ext cx="2140229" cy="646331"/>
          </a:xfrm>
          <a:prstGeom prst="rect">
            <a:avLst/>
          </a:prstGeom>
          <a:noFill/>
        </p:spPr>
        <p:txBody>
          <a:bodyPr wrap="square" rtlCol="0" anchor="ctr">
            <a:spAutoFit/>
          </a:bodyPr>
          <a:lstStyle/>
          <a:p>
            <a:pPr algn="ctr"/>
            <a:r>
              <a:rPr lang="en-US" dirty="0">
                <a:solidFill>
                  <a:srgbClr val="FF0000"/>
                </a:solidFill>
              </a:rPr>
              <a:t>Classification Statistics</a:t>
            </a:r>
          </a:p>
        </p:txBody>
      </p:sp>
      <p:sp>
        <p:nvSpPr>
          <p:cNvPr id="21" name="Right Arrow 20"/>
          <p:cNvSpPr/>
          <p:nvPr/>
        </p:nvSpPr>
        <p:spPr>
          <a:xfrm>
            <a:off x="2261913" y="212139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2266234" y="2740236"/>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2257592" y="3236464"/>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0800000">
            <a:off x="3479149" y="2991406"/>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0800000">
            <a:off x="3480291" y="2409033"/>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2257592" y="3862004"/>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10800000">
            <a:off x="9489751" y="2428297"/>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747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54E3C-04B0-41B1-BC5A-7D52D43DD4EF}"/>
              </a:ext>
            </a:extLst>
          </p:cNvPr>
          <p:cNvSpPr>
            <a:spLocks noGrp="1"/>
          </p:cNvSpPr>
          <p:nvPr>
            <p:ph type="title"/>
          </p:nvPr>
        </p:nvSpPr>
        <p:spPr/>
        <p:txBody>
          <a:bodyPr/>
          <a:lstStyle/>
          <a:p>
            <a:r>
              <a:rPr lang="en-US" dirty="0"/>
              <a:t>Creating a New Project	</a:t>
            </a:r>
          </a:p>
        </p:txBody>
      </p:sp>
      <p:sp>
        <p:nvSpPr>
          <p:cNvPr id="3" name="Content Placeholder 2">
            <a:extLst>
              <a:ext uri="{FF2B5EF4-FFF2-40B4-BE49-F238E27FC236}">
                <a16:creationId xmlns:a16="http://schemas.microsoft.com/office/drawing/2014/main" id="{0F9487C3-7B9F-4210-B810-72FD5E400ADE}"/>
              </a:ext>
            </a:extLst>
          </p:cNvPr>
          <p:cNvSpPr>
            <a:spLocks noGrp="1"/>
          </p:cNvSpPr>
          <p:nvPr>
            <p:ph idx="1"/>
          </p:nvPr>
        </p:nvSpPr>
        <p:spPr>
          <a:xfrm>
            <a:off x="386206" y="2052918"/>
            <a:ext cx="9663647" cy="1661477"/>
          </a:xfrm>
        </p:spPr>
        <p:txBody>
          <a:bodyPr vert="horz" lIns="91440" tIns="45720" rIns="91440" bIns="45720" rtlCol="0" anchor="t">
            <a:normAutofit/>
          </a:bodyPr>
          <a:lstStyle/>
          <a:p>
            <a:r>
              <a:rPr lang="en-US" dirty="0"/>
              <a:t>A functioning project should have a minimum of 5 images per label uploaded to the application</a:t>
            </a:r>
          </a:p>
          <a:p>
            <a:r>
              <a:rPr lang="en-US" dirty="0"/>
              <a:t>A “label” refers to the name of the object or thing, i.e., pen, pencil, scissors, person, book, etc. </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6111" y="4572000"/>
            <a:ext cx="1828800" cy="1371600"/>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32112" y="4572000"/>
            <a:ext cx="1828800" cy="1371600"/>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18113" y="4572000"/>
            <a:ext cx="1828800" cy="1371600"/>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87775" y="4572000"/>
            <a:ext cx="1828800" cy="1371600"/>
          </a:xfrm>
          <a:prstGeom prst="rect">
            <a:avLst/>
          </a:prstGeom>
        </p:spPr>
      </p:pic>
      <p:pic>
        <p:nvPicPr>
          <p:cNvPr id="8" name="Picture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508046" y="4572000"/>
            <a:ext cx="1828800" cy="1371600"/>
          </a:xfrm>
          <a:prstGeom prst="rect">
            <a:avLst/>
          </a:prstGeom>
        </p:spPr>
      </p:pic>
      <p:sp>
        <p:nvSpPr>
          <p:cNvPr id="9" name="TextBox 8"/>
          <p:cNvSpPr txBox="1"/>
          <p:nvPr/>
        </p:nvSpPr>
        <p:spPr>
          <a:xfrm>
            <a:off x="936509" y="5574268"/>
            <a:ext cx="1248003" cy="369332"/>
          </a:xfrm>
          <a:prstGeom prst="rect">
            <a:avLst/>
          </a:prstGeom>
          <a:noFill/>
        </p:spPr>
        <p:txBody>
          <a:bodyPr wrap="square" rtlCol="0" anchor="ctr">
            <a:spAutoFit/>
          </a:bodyPr>
          <a:lstStyle/>
          <a:p>
            <a:pPr algn="ctr"/>
            <a:r>
              <a:rPr lang="en-US" dirty="0"/>
              <a:t>Pen</a:t>
            </a:r>
          </a:p>
        </p:txBody>
      </p:sp>
      <p:sp>
        <p:nvSpPr>
          <p:cNvPr id="10" name="TextBox 9"/>
          <p:cNvSpPr txBox="1"/>
          <p:nvPr/>
        </p:nvSpPr>
        <p:spPr>
          <a:xfrm>
            <a:off x="3222510" y="5573720"/>
            <a:ext cx="1248003" cy="369332"/>
          </a:xfrm>
          <a:prstGeom prst="rect">
            <a:avLst/>
          </a:prstGeom>
          <a:noFill/>
        </p:spPr>
        <p:txBody>
          <a:bodyPr wrap="square" rtlCol="0" anchor="ctr">
            <a:spAutoFit/>
          </a:bodyPr>
          <a:lstStyle/>
          <a:p>
            <a:pPr algn="ctr"/>
            <a:r>
              <a:rPr lang="en-US" dirty="0"/>
              <a:t>Pencil</a:t>
            </a:r>
          </a:p>
        </p:txBody>
      </p:sp>
      <p:sp>
        <p:nvSpPr>
          <p:cNvPr id="11" name="TextBox 10"/>
          <p:cNvSpPr txBox="1"/>
          <p:nvPr/>
        </p:nvSpPr>
        <p:spPr>
          <a:xfrm>
            <a:off x="5508511" y="5573720"/>
            <a:ext cx="1248003" cy="369332"/>
          </a:xfrm>
          <a:prstGeom prst="rect">
            <a:avLst/>
          </a:prstGeom>
          <a:noFill/>
        </p:spPr>
        <p:txBody>
          <a:bodyPr wrap="square" rtlCol="0" anchor="ctr">
            <a:spAutoFit/>
          </a:bodyPr>
          <a:lstStyle/>
          <a:p>
            <a:pPr algn="ctr"/>
            <a:r>
              <a:rPr lang="en-US" dirty="0">
                <a:ln>
                  <a:solidFill>
                    <a:schemeClr val="tx1"/>
                  </a:solidFill>
                </a:ln>
              </a:rPr>
              <a:t>Scissors</a:t>
            </a:r>
          </a:p>
        </p:txBody>
      </p:sp>
      <p:sp>
        <p:nvSpPr>
          <p:cNvPr id="12" name="TextBox 11"/>
          <p:cNvSpPr txBox="1"/>
          <p:nvPr/>
        </p:nvSpPr>
        <p:spPr>
          <a:xfrm>
            <a:off x="7798444" y="5573720"/>
            <a:ext cx="1248003" cy="369332"/>
          </a:xfrm>
          <a:prstGeom prst="rect">
            <a:avLst/>
          </a:prstGeom>
          <a:noFill/>
        </p:spPr>
        <p:txBody>
          <a:bodyPr wrap="square" rtlCol="0" anchor="ctr">
            <a:spAutoFit/>
          </a:bodyPr>
          <a:lstStyle/>
          <a:p>
            <a:pPr algn="ctr"/>
            <a:r>
              <a:rPr lang="en-US" dirty="0">
                <a:solidFill>
                  <a:schemeClr val="bg1"/>
                </a:solidFill>
              </a:rPr>
              <a:t>Person</a:t>
            </a:r>
          </a:p>
        </p:txBody>
      </p:sp>
      <p:sp>
        <p:nvSpPr>
          <p:cNvPr id="13" name="TextBox 12"/>
          <p:cNvSpPr txBox="1"/>
          <p:nvPr/>
        </p:nvSpPr>
        <p:spPr>
          <a:xfrm>
            <a:off x="10078173" y="5573720"/>
            <a:ext cx="1248003" cy="369332"/>
          </a:xfrm>
          <a:prstGeom prst="rect">
            <a:avLst/>
          </a:prstGeom>
          <a:noFill/>
        </p:spPr>
        <p:txBody>
          <a:bodyPr wrap="square" rtlCol="0" anchor="ctr">
            <a:spAutoFit/>
          </a:bodyPr>
          <a:lstStyle/>
          <a:p>
            <a:pPr algn="ctr"/>
            <a:r>
              <a:rPr lang="en-US" dirty="0">
                <a:ln>
                  <a:solidFill>
                    <a:schemeClr val="tx1"/>
                  </a:solidFill>
                </a:ln>
              </a:rPr>
              <a:t>Book</a:t>
            </a:r>
          </a:p>
        </p:txBody>
      </p:sp>
    </p:spTree>
    <p:extLst>
      <p:ext uri="{BB962C8B-B14F-4D97-AF65-F5344CB8AC3E}">
        <p14:creationId xmlns:p14="http://schemas.microsoft.com/office/powerpoint/2010/main" val="106291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0E26-2CAF-45C4-9337-C7DED9209CB4}"/>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2ED2D8FA-9789-40C4-94AB-FBDFDF83D835}"/>
              </a:ext>
            </a:extLst>
          </p:cNvPr>
          <p:cNvSpPr>
            <a:spLocks noGrp="1"/>
          </p:cNvSpPr>
          <p:nvPr>
            <p:ph idx="1"/>
          </p:nvPr>
        </p:nvSpPr>
        <p:spPr>
          <a:xfrm>
            <a:off x="694388" y="1519044"/>
            <a:ext cx="8946541" cy="752757"/>
          </a:xfrm>
        </p:spPr>
        <p:txBody>
          <a:bodyPr/>
          <a:lstStyle/>
          <a:p>
            <a:r>
              <a:rPr lang="en-US" dirty="0"/>
              <a:t>To upload photos, or take pictures with the webcam, click on Import in the top right corner</a:t>
            </a:r>
          </a:p>
          <a:p>
            <a:endParaRPr lang="en-US" dirty="0"/>
          </a:p>
        </p:txBody>
      </p:sp>
      <p:grpSp>
        <p:nvGrpSpPr>
          <p:cNvPr id="6" name="Group 5"/>
          <p:cNvGrpSpPr>
            <a:grpSpLocks noChangeAspect="1"/>
          </p:cNvGrpSpPr>
          <p:nvPr/>
        </p:nvGrpSpPr>
        <p:grpSpPr>
          <a:xfrm>
            <a:off x="1461140" y="2217599"/>
            <a:ext cx="7983263" cy="4531119"/>
            <a:chOff x="2574325" y="2865065"/>
            <a:chExt cx="6874476" cy="3815997"/>
          </a:xfrm>
        </p:grpSpPr>
        <p:pic>
          <p:nvPicPr>
            <p:cNvPr id="4" name="Picture 3">
              <a:extLst>
                <a:ext uri="{FF2B5EF4-FFF2-40B4-BE49-F238E27FC236}">
                  <a16:creationId xmlns:a16="http://schemas.microsoft.com/office/drawing/2014/main" id="{839F45D2-99D0-4307-B8D0-27B088C0D546}"/>
                </a:ext>
              </a:extLst>
            </p:cNvPr>
            <p:cNvPicPr>
              <a:picLocks noChangeAspect="1"/>
            </p:cNvPicPr>
            <p:nvPr/>
          </p:nvPicPr>
          <p:blipFill>
            <a:blip r:embed="rId2"/>
            <a:stretch>
              <a:fillRect/>
            </a:stretch>
          </p:blipFill>
          <p:spPr>
            <a:xfrm>
              <a:off x="2574325" y="2865065"/>
              <a:ext cx="6874476" cy="3815997"/>
            </a:xfrm>
            <a:prstGeom prst="rect">
              <a:avLst/>
            </a:prstGeom>
          </p:spPr>
        </p:pic>
        <p:sp>
          <p:nvSpPr>
            <p:cNvPr id="5" name="Right Arrow 4"/>
            <p:cNvSpPr/>
            <p:nvPr/>
          </p:nvSpPr>
          <p:spPr>
            <a:xfrm>
              <a:off x="8253672" y="3093851"/>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239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4EA7-53A3-4A4C-8210-CF00DFAA3AA5}"/>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EE37DC12-89D6-4C9E-BEF6-09B978933EEC}"/>
              </a:ext>
            </a:extLst>
          </p:cNvPr>
          <p:cNvSpPr>
            <a:spLocks noGrp="1"/>
          </p:cNvSpPr>
          <p:nvPr>
            <p:ph idx="1"/>
          </p:nvPr>
        </p:nvSpPr>
        <p:spPr>
          <a:xfrm>
            <a:off x="813657" y="1392065"/>
            <a:ext cx="8946541" cy="859303"/>
          </a:xfrm>
        </p:spPr>
        <p:txBody>
          <a:bodyPr/>
          <a:lstStyle/>
          <a:p>
            <a:r>
              <a:rPr lang="en-US" dirty="0"/>
              <a:t>For this example, the image below shows an unlabeled dataset of a calculator and a pen in the Lobe AI app</a:t>
            </a:r>
          </a:p>
        </p:txBody>
      </p:sp>
      <p:grpSp>
        <p:nvGrpSpPr>
          <p:cNvPr id="44" name="Group 43"/>
          <p:cNvGrpSpPr>
            <a:grpSpLocks noChangeAspect="1"/>
          </p:cNvGrpSpPr>
          <p:nvPr/>
        </p:nvGrpSpPr>
        <p:grpSpPr>
          <a:xfrm>
            <a:off x="1238865" y="2251361"/>
            <a:ext cx="8012327" cy="4447210"/>
            <a:chOff x="3044952" y="3291840"/>
            <a:chExt cx="5980176" cy="3319272"/>
          </a:xfrm>
        </p:grpSpPr>
        <p:pic>
          <p:nvPicPr>
            <p:cNvPr id="4" name="Picture 3">
              <a:extLst>
                <a:ext uri="{FF2B5EF4-FFF2-40B4-BE49-F238E27FC236}">
                  <a16:creationId xmlns:a16="http://schemas.microsoft.com/office/drawing/2014/main" id="{A23C3794-B779-4E72-99CE-E5A984DCFAF4}"/>
                </a:ext>
              </a:extLst>
            </p:cNvPr>
            <p:cNvPicPr>
              <a:picLocks/>
            </p:cNvPicPr>
            <p:nvPr/>
          </p:nvPicPr>
          <p:blipFill>
            <a:blip r:embed="rId2"/>
            <a:stretch>
              <a:fillRect/>
            </a:stretch>
          </p:blipFill>
          <p:spPr>
            <a:xfrm>
              <a:off x="3044952" y="3291840"/>
              <a:ext cx="5980176" cy="3319272"/>
            </a:xfrm>
            <a:prstGeom prst="rect">
              <a:avLst/>
            </a:prstGeom>
          </p:spPr>
        </p:pic>
        <p:sp>
          <p:nvSpPr>
            <p:cNvPr id="34" name="Right Arrow 33"/>
            <p:cNvSpPr/>
            <p:nvPr/>
          </p:nvSpPr>
          <p:spPr>
            <a:xfrm rot="5400000">
              <a:off x="4466694"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5400000">
              <a:off x="6676114"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5400000">
              <a:off x="4466694" y="605885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5400000">
              <a:off x="4466694" y="524128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5400000">
              <a:off x="5599023" y="605885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5400000">
              <a:off x="5599023"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5400000">
              <a:off x="5599023" y="5232100"/>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5400000">
              <a:off x="7772847" y="524128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5400000">
              <a:off x="6684059" y="5232100"/>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5400000">
              <a:off x="7772846"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962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E845-0056-4B87-A22C-281EB353675F}"/>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3E5A7A6E-5469-4CA1-B493-B026B0C8BAEB}"/>
              </a:ext>
            </a:extLst>
          </p:cNvPr>
          <p:cNvSpPr>
            <a:spLocks noGrp="1"/>
          </p:cNvSpPr>
          <p:nvPr>
            <p:ph idx="1"/>
          </p:nvPr>
        </p:nvSpPr>
        <p:spPr>
          <a:xfrm>
            <a:off x="813658" y="1293619"/>
            <a:ext cx="8946541" cy="1190078"/>
          </a:xfrm>
        </p:spPr>
        <p:txBody>
          <a:bodyPr/>
          <a:lstStyle/>
          <a:p>
            <a:r>
              <a:rPr lang="en-US" dirty="0"/>
              <a:t>To label the photos, click on a photo where it says “Label” and then use the keyboard to type the labels name into the box</a:t>
            </a:r>
          </a:p>
          <a:p>
            <a:r>
              <a:rPr lang="en-US" dirty="0"/>
              <a:t>After you have typed in the label, click on the next photo</a:t>
            </a:r>
          </a:p>
        </p:txBody>
      </p:sp>
      <p:grpSp>
        <p:nvGrpSpPr>
          <p:cNvPr id="22" name="Group 21"/>
          <p:cNvGrpSpPr>
            <a:grpSpLocks noChangeAspect="1"/>
          </p:cNvGrpSpPr>
          <p:nvPr/>
        </p:nvGrpSpPr>
        <p:grpSpPr>
          <a:xfrm>
            <a:off x="1753069" y="2560004"/>
            <a:ext cx="7568628" cy="4195481"/>
            <a:chOff x="3048001" y="3286984"/>
            <a:chExt cx="5980670" cy="3315236"/>
          </a:xfrm>
        </p:grpSpPr>
        <p:pic>
          <p:nvPicPr>
            <p:cNvPr id="4" name="Picture 3">
              <a:extLst>
                <a:ext uri="{FF2B5EF4-FFF2-40B4-BE49-F238E27FC236}">
                  <a16:creationId xmlns:a16="http://schemas.microsoft.com/office/drawing/2014/main" id="{25E6413B-D2D4-4373-85B7-14041D032725}"/>
                </a:ext>
              </a:extLst>
            </p:cNvPr>
            <p:cNvPicPr>
              <a:picLocks noChangeAspect="1"/>
            </p:cNvPicPr>
            <p:nvPr/>
          </p:nvPicPr>
          <p:blipFill>
            <a:blip r:embed="rId2"/>
            <a:stretch>
              <a:fillRect/>
            </a:stretch>
          </p:blipFill>
          <p:spPr>
            <a:xfrm>
              <a:off x="3048001" y="3286984"/>
              <a:ext cx="5980670" cy="3315236"/>
            </a:xfrm>
            <a:prstGeom prst="rect">
              <a:avLst/>
            </a:prstGeom>
          </p:spPr>
        </p:pic>
        <p:sp>
          <p:nvSpPr>
            <p:cNvPr id="5" name="Right Arrow 4"/>
            <p:cNvSpPr/>
            <p:nvPr/>
          </p:nvSpPr>
          <p:spPr>
            <a:xfrm rot="5400000">
              <a:off x="4466694"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6676114"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5400000">
              <a:off x="4466694" y="605885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5400000">
              <a:off x="4466694" y="524128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5599023" y="605885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5400000">
              <a:off x="5599023"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5599023" y="5232100"/>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7772847" y="5241288"/>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5400000">
              <a:off x="6684059" y="5232100"/>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5400000">
              <a:off x="7772846" y="440534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185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D3B1-88F8-4C43-ACF6-9D05FE1604BD}"/>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AB519477-4EBE-4D1D-91E7-994699C68DE5}"/>
              </a:ext>
            </a:extLst>
          </p:cNvPr>
          <p:cNvSpPr>
            <a:spLocks noGrp="1"/>
          </p:cNvSpPr>
          <p:nvPr>
            <p:ph idx="1"/>
          </p:nvPr>
        </p:nvSpPr>
        <p:spPr>
          <a:xfrm>
            <a:off x="768222" y="1544742"/>
            <a:ext cx="8946541" cy="1025373"/>
          </a:xfrm>
        </p:spPr>
        <p:txBody>
          <a:bodyPr/>
          <a:lstStyle/>
          <a:p>
            <a:r>
              <a:rPr lang="en-US" dirty="0"/>
              <a:t>Once all the photos are labeled, training will automatically start</a:t>
            </a:r>
          </a:p>
          <a:p>
            <a:r>
              <a:rPr lang="en-US" dirty="0"/>
              <a:t>Click on the “Train” tab on the left to see the training progress</a:t>
            </a:r>
          </a:p>
          <a:p>
            <a:endParaRPr lang="en-US" dirty="0"/>
          </a:p>
        </p:txBody>
      </p:sp>
      <p:grpSp>
        <p:nvGrpSpPr>
          <p:cNvPr id="15" name="Group 14"/>
          <p:cNvGrpSpPr>
            <a:grpSpLocks noChangeAspect="1"/>
          </p:cNvGrpSpPr>
          <p:nvPr/>
        </p:nvGrpSpPr>
        <p:grpSpPr>
          <a:xfrm>
            <a:off x="592575" y="2490596"/>
            <a:ext cx="8383547" cy="4279391"/>
            <a:chOff x="2620162" y="3225385"/>
            <a:chExt cx="6494719" cy="3315236"/>
          </a:xfrm>
        </p:grpSpPr>
        <p:pic>
          <p:nvPicPr>
            <p:cNvPr id="4" name="Picture 3">
              <a:extLst>
                <a:ext uri="{FF2B5EF4-FFF2-40B4-BE49-F238E27FC236}">
                  <a16:creationId xmlns:a16="http://schemas.microsoft.com/office/drawing/2014/main" id="{25E6413B-D2D4-4373-85B7-14041D032725}"/>
                </a:ext>
              </a:extLst>
            </p:cNvPr>
            <p:cNvPicPr>
              <a:picLocks noChangeAspect="1"/>
            </p:cNvPicPr>
            <p:nvPr/>
          </p:nvPicPr>
          <p:blipFill>
            <a:blip r:embed="rId2"/>
            <a:stretch>
              <a:fillRect/>
            </a:stretch>
          </p:blipFill>
          <p:spPr>
            <a:xfrm>
              <a:off x="3134211" y="3225385"/>
              <a:ext cx="5980670" cy="3315236"/>
            </a:xfrm>
            <a:prstGeom prst="rect">
              <a:avLst/>
            </a:prstGeom>
          </p:spPr>
        </p:pic>
        <p:sp>
          <p:nvSpPr>
            <p:cNvPr id="5" name="Right Arrow 4"/>
            <p:cNvSpPr/>
            <p:nvPr/>
          </p:nvSpPr>
          <p:spPr>
            <a:xfrm>
              <a:off x="2620162" y="3995462"/>
              <a:ext cx="419450" cy="310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14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6D24444FB145A2F13042720BF9FF" ma:contentTypeVersion="11" ma:contentTypeDescription="Create a new document." ma:contentTypeScope="" ma:versionID="5cf2246bace88d967260c5ea0f1c8e27">
  <xsd:schema xmlns:xsd="http://www.w3.org/2001/XMLSchema" xmlns:xs="http://www.w3.org/2001/XMLSchema" xmlns:p="http://schemas.microsoft.com/office/2006/metadata/properties" xmlns:ns2="77e6e833-9241-4b04-b716-5a4daabdc787" xmlns:ns3="56da908f-da71-483c-b6d3-0ee057f43e65" targetNamespace="http://schemas.microsoft.com/office/2006/metadata/properties" ma:root="true" ma:fieldsID="bbf8d95d0cf023a0f756b97ed109b63e" ns2:_="" ns3:_="">
    <xsd:import namespace="77e6e833-9241-4b04-b716-5a4daabdc787"/>
    <xsd:import namespace="56da908f-da71-483c-b6d3-0ee057f43e6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6e833-9241-4b04-b716-5a4daabdc78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75ab196-d3f7-444f-9641-cdc6774f7c5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6da908f-da71-483c-b6d3-0ee057f43e6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1382538-e9b7-431f-b1ac-b022d04d117d}" ma:internalName="TaxCatchAll" ma:showField="CatchAllData" ma:web="56da908f-da71-483c-b6d3-0ee057f43e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e6e833-9241-4b04-b716-5a4daabdc787">
      <Terms xmlns="http://schemas.microsoft.com/office/infopath/2007/PartnerControls"/>
    </lcf76f155ced4ddcb4097134ff3c332f>
    <TaxCatchAll xmlns="56da908f-da71-483c-b6d3-0ee057f43e65" xsi:nil="true"/>
  </documentManagement>
</p:properties>
</file>

<file path=customXml/itemProps1.xml><?xml version="1.0" encoding="utf-8"?>
<ds:datastoreItem xmlns:ds="http://schemas.openxmlformats.org/officeDocument/2006/customXml" ds:itemID="{2DED41A0-091E-4717-BDEB-3AB2ED83CCB7}">
  <ds:schemaRefs>
    <ds:schemaRef ds:uri="http://schemas.microsoft.com/sharepoint/v3/contenttype/forms"/>
  </ds:schemaRefs>
</ds:datastoreItem>
</file>

<file path=customXml/itemProps2.xml><?xml version="1.0" encoding="utf-8"?>
<ds:datastoreItem xmlns:ds="http://schemas.openxmlformats.org/officeDocument/2006/customXml" ds:itemID="{031FD511-A0D2-4DD5-B1D4-5E38C36502AE}"/>
</file>

<file path=customXml/itemProps3.xml><?xml version="1.0" encoding="utf-8"?>
<ds:datastoreItem xmlns:ds="http://schemas.openxmlformats.org/officeDocument/2006/customXml" ds:itemID="{FD8083FE-9815-4C44-8E56-B6FC94EAB742}">
  <ds:schemaRefs>
    <ds:schemaRef ds:uri="http://schemas.microsoft.com/office/2006/metadata/properties"/>
    <ds:schemaRef ds:uri="http://schemas.microsoft.com/office/infopath/2007/PartnerControls"/>
    <ds:schemaRef ds:uri="77e6e833-9241-4b04-b716-5a4daabdc787"/>
    <ds:schemaRef ds:uri="56da908f-da71-483c-b6d3-0ee057f43e65"/>
  </ds:schemaRefs>
</ds:datastoreItem>
</file>

<file path=docProps/app.xml><?xml version="1.0" encoding="utf-8"?>
<Properties xmlns="http://schemas.openxmlformats.org/officeDocument/2006/extended-properties" xmlns:vt="http://schemas.openxmlformats.org/officeDocument/2006/docPropsVTypes">
  <Template>Ion</Template>
  <TotalTime>2161</TotalTime>
  <Words>525</Words>
  <Application>Microsoft Office PowerPoint</Application>
  <PresentationFormat>Widescreen</PresentationFormat>
  <Paragraphs>59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Ion</vt:lpstr>
      <vt:lpstr>Intro to Lobe AI</vt:lpstr>
      <vt:lpstr>What is Lobe AI?</vt:lpstr>
      <vt:lpstr>Using Lobe AI</vt:lpstr>
      <vt:lpstr>Creating a New ML Project </vt:lpstr>
      <vt:lpstr>Creating a New Project </vt:lpstr>
      <vt:lpstr>Example Project </vt:lpstr>
      <vt:lpstr>Example Project </vt:lpstr>
      <vt:lpstr>Example Project </vt:lpstr>
      <vt:lpstr>Example Project</vt:lpstr>
      <vt:lpstr>Example Project </vt:lpstr>
      <vt:lpstr>Example Project </vt:lpstr>
      <vt:lpstr>Example Project </vt:lpstr>
      <vt:lpstr>Up Next</vt:lpstr>
      <vt:lpstr>Setup</vt:lpstr>
      <vt:lpstr>Download and Setup</vt:lpstr>
      <vt:lpstr>Download and Setup</vt:lpstr>
      <vt:lpstr>Download and Setup</vt:lpstr>
      <vt:lpstr>Creating a New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Lobe AI</dc:title>
  <dc:creator>Matthew Springsteen</dc:creator>
  <cp:lastModifiedBy>suresh muknahallipatna</cp:lastModifiedBy>
  <cp:revision>70</cp:revision>
  <dcterms:created xsi:type="dcterms:W3CDTF">2022-06-13T16:49:27Z</dcterms:created>
  <dcterms:modified xsi:type="dcterms:W3CDTF">2023-06-28T19:32:22Z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0x010100CCF66D24444FB145A2F13042720BF9FF</vt:lpwstr>
  </property>
  <property fmtid="{D5CDD505-2E9C-101B-9397-08002B2CF9AE}" pid="3" name="MediaServiceImageTags">
    <vt:lpwstr/>
  </property>
</Properties>
</file>